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303" r:id="rId2"/>
    <p:sldId id="581" r:id="rId3"/>
    <p:sldId id="406" r:id="rId4"/>
    <p:sldId id="326" r:id="rId5"/>
    <p:sldId id="585" r:id="rId6"/>
    <p:sldId id="258" r:id="rId7"/>
    <p:sldId id="348" r:id="rId8"/>
    <p:sldId id="264" r:id="rId9"/>
    <p:sldId id="328" r:id="rId10"/>
    <p:sldId id="329" r:id="rId11"/>
    <p:sldId id="330" r:id="rId12"/>
    <p:sldId id="331" r:id="rId13"/>
    <p:sldId id="332" r:id="rId14"/>
    <p:sldId id="349" r:id="rId15"/>
    <p:sldId id="335" r:id="rId16"/>
    <p:sldId id="336" r:id="rId17"/>
    <p:sldId id="337" r:id="rId18"/>
    <p:sldId id="338" r:id="rId19"/>
    <p:sldId id="350" r:id="rId20"/>
    <p:sldId id="340" r:id="rId21"/>
    <p:sldId id="341" r:id="rId22"/>
    <p:sldId id="351" r:id="rId23"/>
    <p:sldId id="352" r:id="rId24"/>
    <p:sldId id="344" r:id="rId25"/>
    <p:sldId id="573" r:id="rId26"/>
    <p:sldId id="492" r:id="rId27"/>
    <p:sldId id="595" r:id="rId28"/>
    <p:sldId id="596" r:id="rId29"/>
    <p:sldId id="600" r:id="rId30"/>
    <p:sldId id="597" r:id="rId31"/>
    <p:sldId id="541" r:id="rId32"/>
    <p:sldId id="591" r:id="rId33"/>
    <p:sldId id="592" r:id="rId34"/>
    <p:sldId id="593" r:id="rId35"/>
    <p:sldId id="594" r:id="rId36"/>
    <p:sldId id="582" r:id="rId37"/>
    <p:sldId id="586" r:id="rId38"/>
    <p:sldId id="587" r:id="rId39"/>
    <p:sldId id="588" r:id="rId40"/>
    <p:sldId id="599" r:id="rId41"/>
    <p:sldId id="589" r:id="rId42"/>
    <p:sldId id="598" r:id="rId43"/>
    <p:sldId id="5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DD5"/>
    <a:srgbClr val="8DB4E2"/>
    <a:srgbClr val="92B573"/>
    <a:srgbClr val="D3908F"/>
    <a:srgbClr val="FF0000"/>
    <a:srgbClr val="E0524A"/>
    <a:srgbClr val="75B6E5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5414" autoAdjust="0"/>
  </p:normalViewPr>
  <p:slideViewPr>
    <p:cSldViewPr snapToGrid="0" snapToObjects="1">
      <p:cViewPr varScale="1">
        <p:scale>
          <a:sx n="136" d="100"/>
          <a:sy n="136" d="100"/>
        </p:scale>
        <p:origin x="2010" y="12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5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7/22/2023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3664DC-9917-D640-9945-1A214E394308}" type="datetime1">
              <a:rPr lang="en-US" smtClean="0"/>
              <a:t>7/22/2023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Grouping and Summarizing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Robert Benirschke</a:t>
            </a:r>
          </a:p>
          <a:p>
            <a:r>
              <a:rPr lang="en-US" sz="3200" dirty="0"/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0"/>
    </mc:Choice>
    <mc:Fallback xmlns="">
      <p:transition spd="slow" advTm="130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6795414" y="5164260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B134-6FFC-1FF6-D26B-29CB7332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95" y="4619698"/>
            <a:ext cx="3858163" cy="183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1658-7515-FB81-B4FF-0F194B0C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76" y="4957773"/>
            <a:ext cx="140989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mean_alp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the average value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6C56-88AF-44BC-7EDE-EE9A90B5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" y="4601326"/>
            <a:ext cx="3915321" cy="187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11F0-AF13-5549-B4E7-BEBC2877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16" y="5058589"/>
            <a:ext cx="299126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-8171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888" y="1502187"/>
            <a:ext cx="11140224" cy="39986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Open “05 – Group by and </a:t>
            </a:r>
            <a:r>
              <a:rPr lang="en-US" dirty="0" err="1"/>
              <a:t>Summarize.Rmd</a:t>
            </a:r>
            <a:r>
              <a:rPr lang="en-US" dirty="0"/>
              <a:t>”</a:t>
            </a:r>
          </a:p>
          <a:p>
            <a:r>
              <a:rPr lang="en-US" dirty="0"/>
              <a:t>- Run the setup chunk</a:t>
            </a:r>
          </a:p>
          <a:p>
            <a:r>
              <a:rPr lang="en-US" dirty="0"/>
              <a:t>- Fill-in gaps to calculate: </a:t>
            </a:r>
          </a:p>
          <a:p>
            <a:r>
              <a:rPr lang="en-US" dirty="0"/>
              <a:t>  a) Median Alkaline Phosphatase concentration</a:t>
            </a:r>
          </a:p>
          <a:p>
            <a:r>
              <a:rPr lang="en-US" dirty="0"/>
              <a:t>  b) Mean Calcium concentration</a:t>
            </a:r>
          </a:p>
          <a:p>
            <a:r>
              <a:rPr lang="en-US" dirty="0"/>
              <a:t>  c ) Interquartile range of Alkaline Phosphatase</a:t>
            </a:r>
          </a:p>
          <a:p>
            <a:r>
              <a:rPr lang="en-US" dirty="0"/>
              <a:t>  d ) Standard deviation of Calcium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5116872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center 95</a:t>
            </a:r>
            <a:r>
              <a:rPr lang="en-US" sz="2800" baseline="30000" dirty="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percentile range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variance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coefficient of variation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370" y="2619375"/>
            <a:ext cx="61245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/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/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/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/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5C056-3EFD-52ED-A957-29309F41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03" y="3653733"/>
            <a:ext cx="6258798" cy="3038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2842903" y="3665414"/>
            <a:ext cx="3776972" cy="425894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B7F5A-A512-3A3E-ECD0-6C83572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15" y="3957353"/>
            <a:ext cx="4148475" cy="261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gender,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pat_type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3837115" y="4045425"/>
            <a:ext cx="4040060" cy="30971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CC9DF-A3CC-8253-32BF-EFBA8693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43158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35"/>
    </mc:Choice>
    <mc:Fallback xmlns="">
      <p:transition spd="slow" advTm="1043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/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/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/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FC3EA-B706-FB27-A8AE-C62BD67B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25" y="4311044"/>
            <a:ext cx="1306452" cy="231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191C7-A135-837E-323A-C8932B75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05" y="4920192"/>
            <a:ext cx="13527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(gender)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B33F-2761-BF57-B555-16850E6D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48" y="4324606"/>
            <a:ext cx="1310754" cy="2316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4DA3D-05CC-38BF-93AB-365D31A0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09" y="4863734"/>
            <a:ext cx="316274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Alkaline Phosphatase concentration in Men and Women</a:t>
            </a:r>
          </a:p>
          <a:p>
            <a:r>
              <a:rPr lang="en-US" dirty="0"/>
              <a:t>b) The median Alkaline Phosphatase concentration in Men and Women over 51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305" y="1663700"/>
            <a:ext cx="11309213" cy="4618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Summarize() </a:t>
            </a:r>
            <a:r>
              <a:rPr lang="en-US" sz="3200" dirty="0"/>
              <a:t>is a function that enables us to calculate summaries of variables (columns).  </a:t>
            </a:r>
          </a:p>
          <a:p>
            <a:pPr marL="0" indent="0">
              <a:buNone/>
            </a:pPr>
            <a:r>
              <a:rPr lang="en-US" sz="3200" dirty="0"/>
              <a:t>Common summary activities include counting observations using </a:t>
            </a:r>
            <a:r>
              <a:rPr lang="en-US" sz="3200" b="1" dirty="0"/>
              <a:t>n()</a:t>
            </a:r>
            <a:r>
              <a:rPr lang="en-US" sz="3200" dirty="0"/>
              <a:t>, counting unique observations using </a:t>
            </a:r>
            <a:r>
              <a:rPr lang="en-US" sz="3200" b="1" dirty="0" err="1"/>
              <a:t>n_distinct</a:t>
            </a:r>
            <a:r>
              <a:rPr lang="en-US" sz="3200" b="1" dirty="0"/>
              <a:t>()</a:t>
            </a:r>
            <a:r>
              <a:rPr lang="en-US" sz="3200" dirty="0"/>
              <a:t>, and calculating means using </a:t>
            </a:r>
            <a:r>
              <a:rPr lang="en-US" sz="3200" b="1" dirty="0"/>
              <a:t>mean()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is a function that enables us to create subsets of data by a variable.  Data can also be grouped by multiple variables.</a:t>
            </a:r>
          </a:p>
          <a:p>
            <a:pPr marL="0" indent="0">
              <a:buNone/>
            </a:pPr>
            <a:r>
              <a:rPr lang="en-US" sz="3200" dirty="0"/>
              <a:t>Combining the </a:t>
            </a: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and </a:t>
            </a:r>
            <a:r>
              <a:rPr lang="en-US" sz="3200" b="1" dirty="0"/>
              <a:t>summarize()</a:t>
            </a:r>
            <a:r>
              <a:rPr lang="en-US" sz="3200" dirty="0"/>
              <a:t> functions is a powerful way to look at summarizations across groups.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971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66D9F7-9C44-AA49-B3D0-BB47897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3" y="134714"/>
            <a:ext cx="8630973" cy="65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Two Datasets Together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Often you will need to join multiple </a:t>
            </a:r>
            <a:r>
              <a:rPr lang="en-US" dirty="0" err="1"/>
              <a:t>dataframes</a:t>
            </a:r>
            <a:r>
              <a:rPr lang="en-US" dirty="0"/>
              <a:t> together by the values in a column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XXXX_join</a:t>
            </a:r>
            <a:r>
              <a:rPr lang="en-US" dirty="0"/>
              <a:t>(DF1, DF2, by=“</a:t>
            </a:r>
            <a:r>
              <a:rPr lang="en-US" dirty="0" err="1"/>
              <a:t>column_name</a:t>
            </a:r>
            <a:r>
              <a:rPr lang="en-US" dirty="0"/>
              <a:t>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7375" y="2286000"/>
            <a:ext cx="455908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5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Joins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61" y="2084832"/>
            <a:ext cx="7588405" cy="433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89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02" y="1942925"/>
            <a:ext cx="3657600" cy="4664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675" y="2577558"/>
            <a:ext cx="3657600" cy="30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49553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97"/>
    </mc:Choice>
    <mc:Fallback xmlns="">
      <p:transition spd="slow" advTm="1819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/>
              <a:t>approriate</a:t>
            </a:r>
            <a:r>
              <a:rPr lang="en-US" dirty="0"/>
              <a:t> join command to combine the stats_1b </a:t>
            </a:r>
            <a:r>
              <a:rPr lang="en-US" dirty="0" err="1"/>
              <a:t>dataframe</a:t>
            </a:r>
            <a:r>
              <a:rPr lang="en-US" dirty="0"/>
              <a:t> and stats_1c </a:t>
            </a:r>
            <a:r>
              <a:rPr lang="en-US" dirty="0" err="1"/>
              <a:t>dataframe</a:t>
            </a:r>
            <a:r>
              <a:rPr lang="en-US" dirty="0"/>
              <a:t> using the </a:t>
            </a:r>
            <a:r>
              <a:rPr lang="en-US" dirty="0" err="1"/>
              <a:t>test_count</a:t>
            </a:r>
            <a:r>
              <a:rPr lang="en-US" dirty="0"/>
              <a:t> column.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76" y="3690937"/>
            <a:ext cx="5133941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28" y="3690937"/>
            <a:ext cx="4825673" cy="731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88792" y="381862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8076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B98E-9631-3361-FAD5-25CCA54A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510873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310D1-EC85-0FDB-34FF-66A23983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Statisical</a:t>
            </a:r>
            <a:r>
              <a:rPr lang="en-US" dirty="0"/>
              <a:t>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23E9A-0BE7-051A-0CEC-DB6D3AC1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T-test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t.test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Wilkoxon</a:t>
            </a:r>
            <a:r>
              <a:rPr lang="en-US" sz="2800" dirty="0">
                <a:latin typeface="+mj-lt"/>
              </a:rPr>
              <a:t> Rank Sum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wilcox.test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Chi Squared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chisq.test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Where </a:t>
            </a:r>
            <a:r>
              <a:rPr lang="en-US" sz="2000" dirty="0" err="1">
                <a:latin typeface="+mj-lt"/>
              </a:rPr>
              <a:t>df</a:t>
            </a:r>
            <a:r>
              <a:rPr lang="en-US" sz="2000" dirty="0">
                <a:latin typeface="+mj-lt"/>
              </a:rPr>
              <a:t> is a </a:t>
            </a:r>
            <a:r>
              <a:rPr lang="en-US" sz="2000" dirty="0" err="1">
                <a:latin typeface="+mj-lt"/>
              </a:rPr>
              <a:t>dataframe</a:t>
            </a:r>
            <a:r>
              <a:rPr lang="en-US" sz="2000" dirty="0">
                <a:latin typeface="+mj-lt"/>
              </a:rPr>
              <a:t> that contains categorical count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R help documentation provides details for further customization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1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A63-1E1D-49E9-712F-F42A9E1A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3" cy="1499616"/>
          </a:xfrm>
        </p:spPr>
        <p:txBody>
          <a:bodyPr/>
          <a:lstStyle/>
          <a:p>
            <a:r>
              <a:rPr lang="en-US" dirty="0"/>
              <a:t>Is the difference between Men and Women Over 51 Significant?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0C02-016E-78B4-4DDE-479BBC57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"Male" &amp; age &gt;51)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females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"Female" &amp; age &gt; 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#create variables for alkaline phosphatase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biochem_female$alkaline_phosphatase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#perform unpaired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</a:rPr>
              <a:t>wilkoxon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 rank sum test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, paired=FALSE)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13620-9B08-90AF-ADD7-61FE5FC6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32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8257-FBF1-97FD-324E-6AA9554A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D2EA-C366-A613-31CE-DB29D0FE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Wilcoxon rank sum test with continuity correction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data:  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 = 767533, p-value &lt; 2.2e-16</a:t>
            </a:r>
          </a:p>
          <a:p>
            <a:r>
              <a:rPr lang="en-US" dirty="0">
                <a:latin typeface="Consolas" panose="020B0609020204030204" pitchFamily="49" charset="0"/>
              </a:rPr>
              <a:t>alternative hypothesis: true location shift is not equal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D271-C538-557E-069D-6AF6F269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21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</a:t>
            </a:r>
          </a:p>
        </p:txBody>
      </p:sp>
    </p:spTree>
    <p:extLst>
      <p:ext uri="{BB962C8B-B14F-4D97-AF65-F5344CB8AC3E}">
        <p14:creationId xmlns:p14="http://schemas.microsoft.com/office/powerpoint/2010/main" val="205488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C6894-B477-C569-96FD-295C72E0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26D9E-D8A3-E6D0-27A0-FFF0BB1C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295774"/>
            <a:ext cx="9720073" cy="201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Function for linear regression is “</a:t>
            </a:r>
            <a:r>
              <a:rPr lang="en-US" sz="3200" dirty="0" err="1"/>
              <a:t>lm</a:t>
            </a:r>
            <a:r>
              <a:rPr lang="en-US" sz="32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CC8BF5CC-9E2E-F4CD-6FC8-2B5192018F84}"/>
              </a:ext>
            </a:extLst>
          </p:cNvPr>
          <p:cNvSpPr/>
          <p:nvPr/>
        </p:nvSpPr>
        <p:spPr>
          <a:xfrm>
            <a:off x="714703" y="2084832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x, data)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x1 + x2 + … + </a:t>
            </a:r>
            <a:r>
              <a:rPr lang="en-US" sz="3200" dirty="0" err="1">
                <a:latin typeface="Consolas" panose="020B0609020204030204" pitchFamily="49" charset="0"/>
              </a:rPr>
              <a:t>xn</a:t>
            </a:r>
            <a:r>
              <a:rPr lang="en-US" sz="3200" dirty="0">
                <a:latin typeface="Consolas" panose="020B0609020204030204" pitchFamily="49" charset="0"/>
              </a:rPr>
              <a:t>, data)</a:t>
            </a:r>
          </a:p>
          <a:p>
            <a:endParaRPr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1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54A99-424B-A545-50CF-654BE923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68B7-A156-0F16-BB16-32237A2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Google Shape;131;p17">
            <a:extLst>
              <a:ext uri="{FF2B5EF4-FFF2-40B4-BE49-F238E27FC236}">
                <a16:creationId xmlns:a16="http://schemas.microsoft.com/office/drawing/2014/main" id="{9EF1F22D-DB25-A580-1CD0-0A7B292D9D24}"/>
              </a:ext>
            </a:extLst>
          </p:cNvPr>
          <p:cNvSpPr/>
          <p:nvPr/>
        </p:nvSpPr>
        <p:spPr>
          <a:xfrm>
            <a:off x="714703" y="2084832"/>
            <a:ext cx="10762593" cy="163944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lm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blood_urea_nitrogen</a:t>
            </a:r>
            <a:r>
              <a:rPr lang="en-US" sz="2400" dirty="0">
                <a:latin typeface="Consolas" panose="020B0609020204030204" pitchFamily="49" charset="0"/>
              </a:rPr>
              <a:t> ~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creatinine + </a:t>
            </a:r>
            <a:r>
              <a:rPr lang="en-US" sz="2400" dirty="0" err="1">
                <a:latin typeface="Consolas" panose="020B0609020204030204" pitchFamily="49" charset="0"/>
              </a:rPr>
              <a:t>aspartate_aminotransferase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biochem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summary(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32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ED28-3530-037A-FD17-5AA02B0D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EDED-5A89-C856-4EF6-CA02A514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AD955-7A96-E4EC-E541-5B790665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770003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7"/>
    </mc:Choice>
    <mc:Fallback xmlns="">
      <p:transition spd="slow" advTm="1909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1" y="2230244"/>
            <a:ext cx="5185834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333" y="2230244"/>
            <a:ext cx="518583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0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239-2480-EE27-E7AA-D05C4F93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79B38-2B17-9CC1-F7A9-DEDE7C4E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Google Shape;131;p17">
            <a:extLst>
              <a:ext uri="{FF2B5EF4-FFF2-40B4-BE49-F238E27FC236}">
                <a16:creationId xmlns:a16="http://schemas.microsoft.com/office/drawing/2014/main" id="{311D3AA8-831C-0FB2-994E-3C336488BE5A}"/>
              </a:ext>
            </a:extLst>
          </p:cNvPr>
          <p:cNvSpPr/>
          <p:nvPr/>
        </p:nvSpPr>
        <p:spPr>
          <a:xfrm>
            <a:off x="714703" y="2084832"/>
            <a:ext cx="10762593" cy="418795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lm.model$coefficients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BUN = 6.0253*creatinine - 0.0004*AST + 9.1789 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confint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err="1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913A5-0A69-1B41-F483-FBF704D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6" y="2771683"/>
            <a:ext cx="8811855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6F805-6155-FA21-7538-12574673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9" y="4819569"/>
            <a:ext cx="66207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2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a linear regression comparing Alkaline Phosphatase as a function of age and gender.</a:t>
            </a:r>
          </a:p>
          <a:p>
            <a:r>
              <a:rPr lang="en-US" dirty="0"/>
              <a:t>*Note how the lm function treats a categorical variable when perform this analysis.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962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72745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509C-724E-01FB-0775-9004639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Format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AE24B-CC9D-C55E-D616-ED13269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7131"/>
          <a:stretch/>
        </p:blipFill>
        <p:spPr>
          <a:xfrm>
            <a:off x="6894982" y="2727276"/>
            <a:ext cx="2739671" cy="370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CF967-29D7-DDC1-8707-6E0601D4908A}"/>
              </a:ext>
            </a:extLst>
          </p:cNvPr>
          <p:cNvSpPr txBox="1"/>
          <p:nvPr/>
        </p:nvSpPr>
        <p:spPr>
          <a:xfrm>
            <a:off x="1" y="653415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Introduction to the </a:t>
            </a:r>
            <a:r>
              <a:rPr lang="en-US" sz="1400" dirty="0" err="1"/>
              <a:t>Tidyverse</a:t>
            </a:r>
            <a:r>
              <a:rPr lang="en-US" sz="1400" dirty="0"/>
              <a:t>: How to be a Tidy Data Scientist, Olivier </a:t>
            </a:r>
            <a:r>
              <a:rPr lang="en-US" sz="1400" dirty="0" err="1"/>
              <a:t>Giminez</a:t>
            </a:r>
            <a:r>
              <a:rPr lang="en-US" sz="1400" dirty="0"/>
              <a:t>, November 2020 (https://oliviergimenez.github.io/intro_tidyverse/#50)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439"/>
          <a:stretch/>
        </p:blipFill>
        <p:spPr>
          <a:xfrm>
            <a:off x="2085278" y="2084832"/>
            <a:ext cx="2516459" cy="3700593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4817327" y="3367668"/>
            <a:ext cx="1650380" cy="100361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63389" y="5891706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pivot_wider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03225" y="2251663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pivot_longer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839892" y="6004261"/>
            <a:ext cx="47563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6959523" y="2374299"/>
            <a:ext cx="47563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08"/>
    </mc:Choice>
    <mc:Fallback xmlns="">
      <p:transition spd="slow" advTm="1870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is the distribution of Alkaline Phosphatase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F51D5-B3E9-E993-7AED-CA31195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19" y="1786336"/>
            <a:ext cx="6947561" cy="4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93C65-B51F-E941-8996-74CCA516164B}"/>
              </a:ext>
            </a:extLst>
          </p:cNvPr>
          <p:cNvSpPr/>
          <p:nvPr/>
        </p:nvSpPr>
        <p:spPr>
          <a:xfrm>
            <a:off x="7212330" y="2673888"/>
            <a:ext cx="705442" cy="709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D3908F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15936</TotalTime>
  <Words>1198</Words>
  <Application>Microsoft Office PowerPoint</Application>
  <PresentationFormat>Widescreen</PresentationFormat>
  <Paragraphs>226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</vt:lpstr>
      <vt:lpstr>Wingdings 3</vt:lpstr>
      <vt:lpstr>Integral</vt:lpstr>
      <vt:lpstr>Grouping and Summarizing Data</vt:lpstr>
      <vt:lpstr>PowerPoint Presentation</vt:lpstr>
      <vt:lpstr>PowerPoint Presentation</vt:lpstr>
      <vt:lpstr>Typical Data Science Pipeline</vt:lpstr>
      <vt:lpstr>Long vs. Wide Format Data</vt:lpstr>
      <vt:lpstr>Summarize()</vt:lpstr>
      <vt:lpstr>Q: What is the distribution of Alkaline Phosphatase results?</vt:lpstr>
      <vt:lpstr>PowerPoint Presentation</vt:lpstr>
      <vt:lpstr>PowerPoint Presentation</vt:lpstr>
      <vt:lpstr>PowerPoint Presentation</vt:lpstr>
      <vt:lpstr>PowerPoint Presentation</vt:lpstr>
      <vt:lpstr>Your Turn #1</vt:lpstr>
      <vt:lpstr>PowerPoint Presentation</vt:lpstr>
      <vt:lpstr>PowerPoint Presentation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#3</vt:lpstr>
      <vt:lpstr>PowerPoint Presentation</vt:lpstr>
      <vt:lpstr>PowerPoint Presentation</vt:lpstr>
      <vt:lpstr>Joining Two Datasets Together</vt:lpstr>
      <vt:lpstr>SQL Joins</vt:lpstr>
      <vt:lpstr>Cheatsheet</vt:lpstr>
      <vt:lpstr>Your Turn!</vt:lpstr>
      <vt:lpstr>What else?</vt:lpstr>
      <vt:lpstr>Statistical Tests</vt:lpstr>
      <vt:lpstr>Basic Statisical Tests</vt:lpstr>
      <vt:lpstr>Is the difference between Men and Women Over 51 Significant?</vt:lpstr>
      <vt:lpstr>Results</vt:lpstr>
      <vt:lpstr>Regression Modeling</vt:lpstr>
      <vt:lpstr>Linear Regression</vt:lpstr>
      <vt:lpstr>Example</vt:lpstr>
      <vt:lpstr>Results</vt:lpstr>
      <vt:lpstr>Scatterplots</vt:lpstr>
      <vt:lpstr>Extracting Information From Model</vt:lpstr>
      <vt:lpstr>Your turn!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Robert Benirschke</cp:lastModifiedBy>
  <cp:revision>765</cp:revision>
  <cp:lastPrinted>2020-07-14T03:12:28Z</cp:lastPrinted>
  <dcterms:created xsi:type="dcterms:W3CDTF">2018-02-01T22:00:01Z</dcterms:created>
  <dcterms:modified xsi:type="dcterms:W3CDTF">2023-07-22T20:26:29Z</dcterms:modified>
</cp:coreProperties>
</file>